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C06AC-9B14-49CF-9F54-41D458D7C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80DC8-601B-49D3-9489-95A57BEFE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422CE-488B-439B-9EDA-DED077DC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F5D9B-6EB7-4208-97CB-302E3306E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6943D-92A1-435A-9B4A-BB12FB6B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8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3DF6-2411-4255-BE49-5EA25C83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884FD-B4F5-4954-8A6F-9F48A6DBC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D6FFC-3A05-4815-9B5D-67B74A55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B0935-1F08-44EA-96B1-7810527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22776-22A2-4AE0-A12E-F1E4BE04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4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5FD5EB-A4A9-437B-832A-E67BE1424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AD1A3-9E51-4BCB-BB31-BA300B44F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BDE79-E481-4137-BBB5-C5A29387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3E1C3-F67C-4DB2-A4B4-86FBA061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0A129-6C06-41C5-8515-DACB725C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19B9B-3838-491D-B47E-8EAEBA99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12E0-5BC4-4055-9E20-F07912462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FA685-0BA4-4119-9855-966B32DC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AEB64-D3A5-4A0C-A2BE-1AD836CAB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5509-29A2-4AED-8DE8-9B17847F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9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6A77-B0CD-487D-86D5-8B1E8794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2519A-9FD1-4A98-A980-AFD2CBDD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CA91-2C7D-4B64-B22D-6B1B5513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91573-729B-4AAD-8A0B-9726C07F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E9A89-A544-47D2-BA70-F05AB347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45AB-6019-4FF6-9978-FEFDA132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07F5-3EC8-4543-8978-C41E3F093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0D892-5827-472D-A391-A66153D6E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9B403-6487-414F-A5DF-AD01C56C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DEAE5-479D-488B-8AC5-05F0B594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6C87A4-D8B9-4460-B557-0E93C72D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9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C545F-2621-4EF2-9551-796E360EE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20E81-246C-4876-857E-A0CBE888B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1B2F5-CA16-4540-AE4A-75A65DED6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9D033-249F-41D2-98EF-3F3CE337A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8823FD-2BB4-4768-88A5-4923F865D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FE631-E73A-4BB8-A16E-ED665B12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B24EF-0946-4C86-BF86-9217EA81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DA12D-ECEC-4FBA-B601-29063DCF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7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E813-16AE-4487-AD9B-DF5BCB48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45EA5-611C-4E17-9CB7-A2F95D9E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6372F-3953-4B58-9F9A-2CB16E46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5E7E6-48A1-408F-81F3-2C8214D5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8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89B58-235D-4672-AB6B-70774848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880966-D60D-4DF6-9F43-0DB36B8A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CB2FB-6E12-41F2-8655-474A6B7E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B11D-FC4E-46B7-9DE2-12FF650DC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C01E-4DA1-48DD-AF06-C3580F4C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66943-C377-4993-AC36-60FC6C4B0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95832-2CAA-4494-BACC-71C81122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57CCB-F836-4044-846F-58603C6E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D72E0-F8A6-4847-87A6-5F06F17D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9742-CFD5-4792-B48B-47B089891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CCF50-E706-4EAF-8B4C-139B071CD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26891-4AE8-4DAB-A347-A77A517F8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DCAF0-A9ED-4106-940F-BD1DA3F5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E3BE8-8DA5-4BBA-A4E9-EFA9FAD8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A7188-0FED-4F25-915F-EE93B43C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2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6C4CE-9B32-4C64-B9EF-9F0B226CA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83E7A-1ED7-4F97-AC19-4851D5145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45014-9414-45EA-B7A1-05B6EDCC5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3CAEA-E0EC-4084-8AD7-844E13312EC9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43D47-0072-4BE9-841B-5E6B9C6DC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49BEF-1DB1-4BF6-BFE1-DCEB16CCB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D77FE-FB03-412A-8A2C-E301A096A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3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0F17EE-BD55-4F4F-B97C-53B06F135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80" y="1402672"/>
            <a:ext cx="10937828" cy="42879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A652DA-C44A-49DA-A244-B2DEBC1961E6}"/>
              </a:ext>
            </a:extLst>
          </p:cNvPr>
          <p:cNvSpPr txBox="1"/>
          <p:nvPr/>
        </p:nvSpPr>
        <p:spPr>
          <a:xfrm>
            <a:off x="2552327" y="3118415"/>
            <a:ext cx="204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cap="all" dirty="0">
                <a:solidFill>
                  <a:schemeClr val="bg1"/>
                </a:solidFill>
                <a:latin typeface="Arial Black" panose="020B0A04020102020204" pitchFamily="34" charset="0"/>
              </a:rPr>
              <a:t>National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01123C-EB35-46CD-8D65-92063CFABF9A}"/>
              </a:ext>
            </a:extLst>
          </p:cNvPr>
          <p:cNvSpPr txBox="1"/>
          <p:nvPr/>
        </p:nvSpPr>
        <p:spPr>
          <a:xfrm>
            <a:off x="4360685" y="3136035"/>
            <a:ext cx="204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cap="all" dirty="0">
                <a:solidFill>
                  <a:schemeClr val="bg1"/>
                </a:solidFill>
                <a:latin typeface="Arial Black" panose="020B0A04020102020204" pitchFamily="34" charset="0"/>
              </a:rPr>
              <a:t>National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4AF40-995C-4149-A78A-2B2046C76529}"/>
              </a:ext>
            </a:extLst>
          </p:cNvPr>
          <p:cNvSpPr txBox="1"/>
          <p:nvPr/>
        </p:nvSpPr>
        <p:spPr>
          <a:xfrm>
            <a:off x="6926293" y="3140471"/>
            <a:ext cx="204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cap="all" dirty="0">
                <a:solidFill>
                  <a:schemeClr val="bg1"/>
                </a:solidFill>
                <a:latin typeface="Arial Black" panose="020B0A04020102020204" pitchFamily="34" charset="0"/>
              </a:rPr>
              <a:t>National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062BA5-B07A-4159-814B-3EB66AF9B1AA}"/>
              </a:ext>
            </a:extLst>
          </p:cNvPr>
          <p:cNvSpPr txBox="1"/>
          <p:nvPr/>
        </p:nvSpPr>
        <p:spPr>
          <a:xfrm>
            <a:off x="8698390" y="3136035"/>
            <a:ext cx="204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cap="all" dirty="0">
                <a:solidFill>
                  <a:schemeClr val="bg1"/>
                </a:solidFill>
                <a:latin typeface="Arial Black" panose="020B0A04020102020204" pitchFamily="34" charset="0"/>
              </a:rPr>
              <a:t>National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34AB4E-D7F5-4C7F-869C-FDDB6C5455B9}"/>
              </a:ext>
            </a:extLst>
          </p:cNvPr>
          <p:cNvSpPr txBox="1"/>
          <p:nvPr/>
        </p:nvSpPr>
        <p:spPr>
          <a:xfrm>
            <a:off x="2910036" y="3364637"/>
            <a:ext cx="2041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 Black" panose="020B0A04020102020204" pitchFamily="34" charset="0"/>
              </a:rPr>
              <a:t>SEARS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0CA7A3-5F17-4C37-9AC1-242AC63776A9}"/>
              </a:ext>
            </a:extLst>
          </p:cNvPr>
          <p:cNvSpPr txBox="1"/>
          <p:nvPr/>
        </p:nvSpPr>
        <p:spPr>
          <a:xfrm>
            <a:off x="4725761" y="3310774"/>
            <a:ext cx="2041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 Black" panose="020B0A04020102020204" pitchFamily="34" charset="0"/>
              </a:rPr>
              <a:t>SEARS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173F10-7D9E-46B0-9D62-E41543767815}"/>
              </a:ext>
            </a:extLst>
          </p:cNvPr>
          <p:cNvSpPr txBox="1"/>
          <p:nvPr/>
        </p:nvSpPr>
        <p:spPr>
          <a:xfrm>
            <a:off x="7302601" y="3335782"/>
            <a:ext cx="2041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 Black" panose="020B0A04020102020204" pitchFamily="34" charset="0"/>
              </a:rPr>
              <a:t>SEARS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91C2A1-5295-429E-BBCC-5FAA02AFE938}"/>
              </a:ext>
            </a:extLst>
          </p:cNvPr>
          <p:cNvSpPr txBox="1"/>
          <p:nvPr/>
        </p:nvSpPr>
        <p:spPr>
          <a:xfrm>
            <a:off x="9036861" y="3304116"/>
            <a:ext cx="20418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 Black" panose="020B0A04020102020204" pitchFamily="34" charset="0"/>
              </a:rPr>
              <a:t>SEARS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1D65DD-D999-471A-86AE-DDF07C878711}"/>
              </a:ext>
            </a:extLst>
          </p:cNvPr>
          <p:cNvSpPr txBox="1"/>
          <p:nvPr/>
        </p:nvSpPr>
        <p:spPr>
          <a:xfrm>
            <a:off x="3310139" y="3429000"/>
            <a:ext cx="204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 Black" panose="020B0A04020102020204" pitchFamily="34" charset="0"/>
              </a:rPr>
              <a:t>ISRI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A190D9-1EB0-4C2E-884B-5EDE861F64D8}"/>
              </a:ext>
            </a:extLst>
          </p:cNvPr>
          <p:cNvSpPr txBox="1"/>
          <p:nvPr/>
        </p:nvSpPr>
        <p:spPr>
          <a:xfrm>
            <a:off x="5132412" y="3364637"/>
            <a:ext cx="204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 Black" panose="020B0A04020102020204" pitchFamily="34" charset="0"/>
              </a:rPr>
              <a:t>ISRI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5D9AF9-F0FC-4504-A920-00001F7A9EE3}"/>
              </a:ext>
            </a:extLst>
          </p:cNvPr>
          <p:cNvSpPr txBox="1"/>
          <p:nvPr/>
        </p:nvSpPr>
        <p:spPr>
          <a:xfrm>
            <a:off x="7694020" y="3389642"/>
            <a:ext cx="204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 Black" panose="020B0A04020102020204" pitchFamily="34" charset="0"/>
              </a:rPr>
              <a:t>ISRI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2099EF-C240-460F-8B77-039BB2F06C0E}"/>
              </a:ext>
            </a:extLst>
          </p:cNvPr>
          <p:cNvSpPr txBox="1"/>
          <p:nvPr/>
        </p:nvSpPr>
        <p:spPr>
          <a:xfrm>
            <a:off x="9428280" y="3364637"/>
            <a:ext cx="204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 Black" panose="020B0A04020102020204" pitchFamily="34" charset="0"/>
              </a:rPr>
              <a:t>ISRI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991958-E339-409F-9155-597B4FCDFB10}"/>
              </a:ext>
            </a:extLst>
          </p:cNvPr>
          <p:cNvSpPr txBox="1"/>
          <p:nvPr/>
        </p:nvSpPr>
        <p:spPr>
          <a:xfrm>
            <a:off x="947261" y="644194"/>
            <a:ext cx="10570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ISRI</a:t>
            </a:r>
            <a:r>
              <a:rPr lang="en-US" sz="2000" b="1" dirty="0"/>
              <a:t> </a:t>
            </a:r>
            <a:r>
              <a:rPr lang="en-US" sz="2400" b="1" dirty="0"/>
              <a:t>Outperforms Seat Competition in University of Washington Vibration Testing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E02C1F-F6D9-4317-80B5-16306C7FAA46}"/>
              </a:ext>
            </a:extLst>
          </p:cNvPr>
          <p:cNvSpPr txBox="1"/>
          <p:nvPr/>
        </p:nvSpPr>
        <p:spPr>
          <a:xfrm>
            <a:off x="10479993" y="5270662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18Jan2108</a:t>
            </a:r>
          </a:p>
        </p:txBody>
      </p:sp>
    </p:spTree>
    <p:extLst>
      <p:ext uri="{BB962C8B-B14F-4D97-AF65-F5344CB8AC3E}">
        <p14:creationId xmlns:p14="http://schemas.microsoft.com/office/powerpoint/2010/main" val="30851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CCBC9-EB4B-4EA9-9A5F-CB27F976D5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D69895-F4B1-40F9-82A6-D74D313A06DB}"/>
              </a:ext>
            </a:extLst>
          </p:cNvPr>
          <p:cNvSpPr/>
          <p:nvPr/>
        </p:nvSpPr>
        <p:spPr>
          <a:xfrm>
            <a:off x="896644" y="1634212"/>
            <a:ext cx="10715347" cy="397031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The differences in seat performance have important practical implications. </a:t>
            </a:r>
          </a:p>
          <a:p>
            <a:endParaRPr lang="en-US" b="1" dirty="0"/>
          </a:p>
          <a:p>
            <a:r>
              <a:rPr lang="en-US" b="1" dirty="0"/>
              <a:t>Based on the higher and more restrictive VDV(8) exposures, the higher performing </a:t>
            </a:r>
            <a:r>
              <a:rPr lang="en-US" b="1" dirty="0">
                <a:solidFill>
                  <a:schemeClr val="accent2"/>
                </a:solidFill>
              </a:rPr>
              <a:t>ISRI</a:t>
            </a:r>
            <a:r>
              <a:rPr lang="en-US" b="1" dirty="0"/>
              <a:t> seats can almost double the amount of time drivers could operate their trucks before reaching the ISO daily vibration action limits from 4 to 7 hours a day to 9 to 13 hours a day.  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Seat suspension-based design differences are thought to account for the performance differences. </a:t>
            </a:r>
            <a:br>
              <a:rPr lang="en-US" b="1" dirty="0"/>
            </a:br>
            <a:r>
              <a:rPr lang="en-US" b="1" dirty="0"/>
              <a:t>The results indicate that </a:t>
            </a:r>
            <a:r>
              <a:rPr lang="en-US" b="1" dirty="0">
                <a:solidFill>
                  <a:schemeClr val="accent2"/>
                </a:solidFill>
              </a:rPr>
              <a:t>ISRI</a:t>
            </a:r>
            <a:r>
              <a:rPr lang="en-US" b="1" dirty="0"/>
              <a:t> commercial air-suspension seats can and do reduce truck drivers’ WBV exposures.  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These seats may ultimately reduce the potential for some vibration related musculoskeletal disorders among truck drivers.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5ED71-2B88-4933-A4C7-E9F563825E10}"/>
              </a:ext>
            </a:extLst>
          </p:cNvPr>
          <p:cNvSpPr/>
          <p:nvPr/>
        </p:nvSpPr>
        <p:spPr>
          <a:xfrm>
            <a:off x="896644" y="489735"/>
            <a:ext cx="10520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ISRI</a:t>
            </a:r>
            <a:r>
              <a:rPr lang="en-US" sz="2400" b="1" dirty="0"/>
              <a:t> Outperforms Seat Competition in University of Washington Vibration Testing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093CA4-4F73-45C5-ABAE-6FA74ECD49B4}"/>
              </a:ext>
            </a:extLst>
          </p:cNvPr>
          <p:cNvSpPr txBox="1"/>
          <p:nvPr/>
        </p:nvSpPr>
        <p:spPr>
          <a:xfrm>
            <a:off x="10531246" y="5604530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18Jan2108</a:t>
            </a:r>
          </a:p>
        </p:txBody>
      </p:sp>
    </p:spTree>
    <p:extLst>
      <p:ext uri="{BB962C8B-B14F-4D97-AF65-F5344CB8AC3E}">
        <p14:creationId xmlns:p14="http://schemas.microsoft.com/office/powerpoint/2010/main" val="1276801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189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Bennett</dc:creator>
  <cp:lastModifiedBy>Airington, Mylea</cp:lastModifiedBy>
  <cp:revision>6</cp:revision>
  <cp:lastPrinted>2018-01-18T21:17:03Z</cp:lastPrinted>
  <dcterms:created xsi:type="dcterms:W3CDTF">2018-01-18T21:05:19Z</dcterms:created>
  <dcterms:modified xsi:type="dcterms:W3CDTF">2021-07-29T18:12:26Z</dcterms:modified>
</cp:coreProperties>
</file>